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ina-Mincho" charset="1" panose="02000000000000000000"/>
      <p:regular r:id="rId15"/>
    </p:embeddedFont>
    <p:embeddedFont>
      <p:font typeface="Slight" charset="1" panose="00000500000000000000"/>
      <p:regular r:id="rId16"/>
    </p:embeddedFont>
    <p:embeddedFont>
      <p:font typeface="Fredoka" charset="1" panose="02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Lilita One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7904" y="2215904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0" y="0"/>
                </a:moveTo>
                <a:lnTo>
                  <a:pt x="20785675" y="0"/>
                </a:lnTo>
                <a:lnTo>
                  <a:pt x="20785675" y="9405518"/>
                </a:lnTo>
                <a:lnTo>
                  <a:pt x="0" y="9405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8151" y="6265954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0" y="0"/>
                </a:moveTo>
                <a:lnTo>
                  <a:pt x="19846624" y="0"/>
                </a:lnTo>
                <a:lnTo>
                  <a:pt x="19846624" y="4159522"/>
                </a:lnTo>
                <a:lnTo>
                  <a:pt x="0" y="415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115620" y="6260552"/>
            <a:ext cx="2056759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096057" y="1885848"/>
            <a:ext cx="10095886" cy="5598628"/>
          </a:xfrm>
          <a:custGeom>
            <a:avLst/>
            <a:gdLst/>
            <a:ahLst/>
            <a:cxnLst/>
            <a:rect r="r" b="b" t="t" l="l"/>
            <a:pathLst>
              <a:path h="5598628" w="10095886">
                <a:moveTo>
                  <a:pt x="0" y="0"/>
                </a:moveTo>
                <a:lnTo>
                  <a:pt x="10095886" y="0"/>
                </a:lnTo>
                <a:lnTo>
                  <a:pt x="10095886" y="5598628"/>
                </a:lnTo>
                <a:lnTo>
                  <a:pt x="0" y="559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33264" y="2634201"/>
            <a:ext cx="615257" cy="615257"/>
          </a:xfrm>
          <a:custGeom>
            <a:avLst/>
            <a:gdLst/>
            <a:ahLst/>
            <a:cxnLst/>
            <a:rect r="r" b="b" t="t" l="l"/>
            <a:pathLst>
              <a:path h="615257" w="615257">
                <a:moveTo>
                  <a:pt x="0" y="0"/>
                </a:moveTo>
                <a:lnTo>
                  <a:pt x="615258" y="0"/>
                </a:lnTo>
                <a:lnTo>
                  <a:pt x="615258" y="615257"/>
                </a:lnTo>
                <a:lnTo>
                  <a:pt x="0" y="61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48522" y="3425223"/>
            <a:ext cx="368008" cy="368008"/>
          </a:xfrm>
          <a:custGeom>
            <a:avLst/>
            <a:gdLst/>
            <a:ahLst/>
            <a:cxnLst/>
            <a:rect r="r" b="b" t="t" l="l"/>
            <a:pathLst>
              <a:path h="368008" w="368008">
                <a:moveTo>
                  <a:pt x="0" y="0"/>
                </a:moveTo>
                <a:lnTo>
                  <a:pt x="368008" y="0"/>
                </a:lnTo>
                <a:lnTo>
                  <a:pt x="368008" y="368008"/>
                </a:lnTo>
                <a:lnTo>
                  <a:pt x="0" y="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32243" y="6602453"/>
            <a:ext cx="12197851" cy="985915"/>
            <a:chOff x="0" y="0"/>
            <a:chExt cx="3212603" cy="2596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2603" cy="259665"/>
            </a:xfrm>
            <a:custGeom>
              <a:avLst/>
              <a:gdLst/>
              <a:ahLst/>
              <a:cxnLst/>
              <a:rect r="r" b="b" t="t" l="l"/>
              <a:pathLst>
                <a:path h="259665" w="3212603">
                  <a:moveTo>
                    <a:pt x="32369" y="0"/>
                  </a:moveTo>
                  <a:lnTo>
                    <a:pt x="3180233" y="0"/>
                  </a:lnTo>
                  <a:cubicBezTo>
                    <a:pt x="3198110" y="0"/>
                    <a:pt x="3212603" y="14492"/>
                    <a:pt x="3212603" y="32369"/>
                  </a:cubicBezTo>
                  <a:lnTo>
                    <a:pt x="3212603" y="227295"/>
                  </a:lnTo>
                  <a:cubicBezTo>
                    <a:pt x="3212603" y="245173"/>
                    <a:pt x="3198110" y="259665"/>
                    <a:pt x="3180233" y="259665"/>
                  </a:cubicBezTo>
                  <a:lnTo>
                    <a:pt x="32369" y="259665"/>
                  </a:lnTo>
                  <a:cubicBezTo>
                    <a:pt x="14492" y="259665"/>
                    <a:pt x="0" y="245173"/>
                    <a:pt x="0" y="227295"/>
                  </a:cubicBezTo>
                  <a:lnTo>
                    <a:pt x="0" y="32369"/>
                  </a:lnTo>
                  <a:cubicBezTo>
                    <a:pt x="0" y="14492"/>
                    <a:pt x="14492" y="0"/>
                    <a:pt x="323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54000"/>
                  </a:srgbClr>
                </a:gs>
                <a:gs pos="100000">
                  <a:srgbClr val="E8E3DC">
                    <a:alpha val="8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212603" cy="297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901187" y="5011730"/>
            <a:ext cx="838710" cy="838710"/>
          </a:xfrm>
          <a:custGeom>
            <a:avLst/>
            <a:gdLst/>
            <a:ahLst/>
            <a:cxnLst/>
            <a:rect r="r" b="b" t="t" l="l"/>
            <a:pathLst>
              <a:path h="838710" w="838710">
                <a:moveTo>
                  <a:pt x="0" y="0"/>
                </a:moveTo>
                <a:lnTo>
                  <a:pt x="838711" y="0"/>
                </a:lnTo>
                <a:lnTo>
                  <a:pt x="838711" y="838710"/>
                </a:lnTo>
                <a:lnTo>
                  <a:pt x="0" y="83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50185" y="5924545"/>
            <a:ext cx="506458" cy="506458"/>
          </a:xfrm>
          <a:custGeom>
            <a:avLst/>
            <a:gdLst/>
            <a:ahLst/>
            <a:cxnLst/>
            <a:rect r="r" b="b" t="t" l="l"/>
            <a:pathLst>
              <a:path h="506458" w="506458">
                <a:moveTo>
                  <a:pt x="0" y="0"/>
                </a:moveTo>
                <a:lnTo>
                  <a:pt x="506458" y="0"/>
                </a:lnTo>
                <a:lnTo>
                  <a:pt x="506458" y="506458"/>
                </a:lnTo>
                <a:lnTo>
                  <a:pt x="0" y="506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87268" y="4814706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8" y="0"/>
                </a:lnTo>
                <a:lnTo>
                  <a:pt x="2071468" y="2071468"/>
                </a:lnTo>
                <a:lnTo>
                  <a:pt x="0" y="207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46110" y="4856612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8"/>
                </a:lnTo>
                <a:lnTo>
                  <a:pt x="0" y="207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9163050" y="6728495"/>
            <a:ext cx="0" cy="506718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28700" y="962025"/>
            <a:ext cx="480708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Computer Science Fundamentals &amp; Career Pathways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52192" y="962025"/>
            <a:ext cx="480708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Course Code: ETCCCP105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24726" y="6652295"/>
            <a:ext cx="605493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BTech CSE (AI&amp;ML) - 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66890" y="6652295"/>
            <a:ext cx="641999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Soumya Subhashri Sahoo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14248" y="4796499"/>
            <a:ext cx="14321825" cy="113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6597" spc="197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INTERNET OF THINGS (IOT)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25357" y="3135158"/>
            <a:ext cx="16825882" cy="174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77"/>
              </a:lnSpc>
            </a:pPr>
            <a:r>
              <a:rPr lang="en-US" sz="10197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Domain Research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06598" y="723901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20785675" y="0"/>
                </a:moveTo>
                <a:lnTo>
                  <a:pt x="0" y="0"/>
                </a:lnTo>
                <a:lnTo>
                  <a:pt x="0" y="9405518"/>
                </a:lnTo>
                <a:lnTo>
                  <a:pt x="20785675" y="9405518"/>
                </a:lnTo>
                <a:lnTo>
                  <a:pt x="20785675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48151" y="6265954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19846624" y="0"/>
                </a:moveTo>
                <a:lnTo>
                  <a:pt x="0" y="0"/>
                </a:lnTo>
                <a:lnTo>
                  <a:pt x="0" y="4159522"/>
                </a:lnTo>
                <a:lnTo>
                  <a:pt x="19846624" y="4159522"/>
                </a:lnTo>
                <a:lnTo>
                  <a:pt x="19846624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577" y="3747951"/>
            <a:ext cx="4916163" cy="859038"/>
            <a:chOff x="0" y="0"/>
            <a:chExt cx="1294792" cy="226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4792" cy="226249"/>
            </a:xfrm>
            <a:custGeom>
              <a:avLst/>
              <a:gdLst/>
              <a:ahLst/>
              <a:cxnLst/>
              <a:rect r="r" b="b" t="t" l="l"/>
              <a:pathLst>
                <a:path h="226249" w="1294792">
                  <a:moveTo>
                    <a:pt x="80314" y="0"/>
                  </a:moveTo>
                  <a:lnTo>
                    <a:pt x="1214478" y="0"/>
                  </a:lnTo>
                  <a:cubicBezTo>
                    <a:pt x="1235778" y="0"/>
                    <a:pt x="1256207" y="8462"/>
                    <a:pt x="1271268" y="23523"/>
                  </a:cubicBezTo>
                  <a:cubicBezTo>
                    <a:pt x="1286330" y="38585"/>
                    <a:pt x="1294792" y="59014"/>
                    <a:pt x="1294792" y="80314"/>
                  </a:cubicBezTo>
                  <a:lnTo>
                    <a:pt x="1294792" y="145934"/>
                  </a:lnTo>
                  <a:cubicBezTo>
                    <a:pt x="1294792" y="167235"/>
                    <a:pt x="1286330" y="187663"/>
                    <a:pt x="1271268" y="202725"/>
                  </a:cubicBezTo>
                  <a:cubicBezTo>
                    <a:pt x="1256207" y="217787"/>
                    <a:pt x="1235778" y="226249"/>
                    <a:pt x="1214478" y="226249"/>
                  </a:cubicBezTo>
                  <a:lnTo>
                    <a:pt x="80314" y="226249"/>
                  </a:lnTo>
                  <a:cubicBezTo>
                    <a:pt x="59014" y="226249"/>
                    <a:pt x="38585" y="217787"/>
                    <a:pt x="23523" y="202725"/>
                  </a:cubicBezTo>
                  <a:cubicBezTo>
                    <a:pt x="8462" y="187663"/>
                    <a:pt x="0" y="167235"/>
                    <a:pt x="0" y="145934"/>
                  </a:cubicBezTo>
                  <a:lnTo>
                    <a:pt x="0" y="80314"/>
                  </a:lnTo>
                  <a:cubicBezTo>
                    <a:pt x="0" y="59014"/>
                    <a:pt x="8462" y="38585"/>
                    <a:pt x="23523" y="23523"/>
                  </a:cubicBezTo>
                  <a:cubicBezTo>
                    <a:pt x="38585" y="8462"/>
                    <a:pt x="59014" y="0"/>
                    <a:pt x="80314" y="0"/>
                  </a:cubicBezTo>
                  <a:close/>
                </a:path>
              </a:pathLst>
            </a:custGeom>
            <a:solidFill>
              <a:srgbClr val="E7B936">
                <a:alpha val="8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4792" cy="264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90577" y="4921314"/>
            <a:ext cx="4916163" cy="859038"/>
            <a:chOff x="0" y="0"/>
            <a:chExt cx="1294792" cy="226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4792" cy="226249"/>
            </a:xfrm>
            <a:custGeom>
              <a:avLst/>
              <a:gdLst/>
              <a:ahLst/>
              <a:cxnLst/>
              <a:rect r="r" b="b" t="t" l="l"/>
              <a:pathLst>
                <a:path h="226249" w="1294792">
                  <a:moveTo>
                    <a:pt x="80314" y="0"/>
                  </a:moveTo>
                  <a:lnTo>
                    <a:pt x="1214478" y="0"/>
                  </a:lnTo>
                  <a:cubicBezTo>
                    <a:pt x="1235778" y="0"/>
                    <a:pt x="1256207" y="8462"/>
                    <a:pt x="1271268" y="23523"/>
                  </a:cubicBezTo>
                  <a:cubicBezTo>
                    <a:pt x="1286330" y="38585"/>
                    <a:pt x="1294792" y="59014"/>
                    <a:pt x="1294792" y="80314"/>
                  </a:cubicBezTo>
                  <a:lnTo>
                    <a:pt x="1294792" y="145934"/>
                  </a:lnTo>
                  <a:cubicBezTo>
                    <a:pt x="1294792" y="167235"/>
                    <a:pt x="1286330" y="187663"/>
                    <a:pt x="1271268" y="202725"/>
                  </a:cubicBezTo>
                  <a:cubicBezTo>
                    <a:pt x="1256207" y="217787"/>
                    <a:pt x="1235778" y="226249"/>
                    <a:pt x="1214478" y="226249"/>
                  </a:cubicBezTo>
                  <a:lnTo>
                    <a:pt x="80314" y="226249"/>
                  </a:lnTo>
                  <a:cubicBezTo>
                    <a:pt x="59014" y="226249"/>
                    <a:pt x="38585" y="217787"/>
                    <a:pt x="23523" y="202725"/>
                  </a:cubicBezTo>
                  <a:cubicBezTo>
                    <a:pt x="8462" y="187663"/>
                    <a:pt x="0" y="167235"/>
                    <a:pt x="0" y="145934"/>
                  </a:cubicBezTo>
                  <a:lnTo>
                    <a:pt x="0" y="80314"/>
                  </a:lnTo>
                  <a:cubicBezTo>
                    <a:pt x="0" y="59014"/>
                    <a:pt x="8462" y="38585"/>
                    <a:pt x="23523" y="23523"/>
                  </a:cubicBezTo>
                  <a:cubicBezTo>
                    <a:pt x="38585" y="8462"/>
                    <a:pt x="59014" y="0"/>
                    <a:pt x="80314" y="0"/>
                  </a:cubicBezTo>
                  <a:close/>
                </a:path>
              </a:pathLst>
            </a:custGeom>
            <a:solidFill>
              <a:srgbClr val="FFBC4A">
                <a:alpha val="8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4792" cy="264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53088" y="3881301"/>
            <a:ext cx="6341626" cy="859038"/>
            <a:chOff x="0" y="0"/>
            <a:chExt cx="1670223" cy="2262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0223" cy="226249"/>
            </a:xfrm>
            <a:custGeom>
              <a:avLst/>
              <a:gdLst/>
              <a:ahLst/>
              <a:cxnLst/>
              <a:rect r="r" b="b" t="t" l="l"/>
              <a:pathLst>
                <a:path h="226249" w="1670223">
                  <a:moveTo>
                    <a:pt x="62261" y="0"/>
                  </a:moveTo>
                  <a:lnTo>
                    <a:pt x="1607961" y="0"/>
                  </a:lnTo>
                  <a:cubicBezTo>
                    <a:pt x="1624474" y="0"/>
                    <a:pt x="1640311" y="6560"/>
                    <a:pt x="1651987" y="18236"/>
                  </a:cubicBezTo>
                  <a:cubicBezTo>
                    <a:pt x="1663663" y="29912"/>
                    <a:pt x="1670223" y="45749"/>
                    <a:pt x="1670223" y="62261"/>
                  </a:cubicBezTo>
                  <a:lnTo>
                    <a:pt x="1670223" y="163987"/>
                  </a:lnTo>
                  <a:cubicBezTo>
                    <a:pt x="1670223" y="180500"/>
                    <a:pt x="1663663" y="196336"/>
                    <a:pt x="1651987" y="208013"/>
                  </a:cubicBezTo>
                  <a:cubicBezTo>
                    <a:pt x="1640311" y="219689"/>
                    <a:pt x="1624474" y="226249"/>
                    <a:pt x="1607961" y="226249"/>
                  </a:cubicBezTo>
                  <a:lnTo>
                    <a:pt x="62261" y="226249"/>
                  </a:lnTo>
                  <a:cubicBezTo>
                    <a:pt x="45749" y="226249"/>
                    <a:pt x="29912" y="219689"/>
                    <a:pt x="18236" y="208013"/>
                  </a:cubicBezTo>
                  <a:cubicBezTo>
                    <a:pt x="6560" y="196336"/>
                    <a:pt x="0" y="180500"/>
                    <a:pt x="0" y="163987"/>
                  </a:cubicBezTo>
                  <a:lnTo>
                    <a:pt x="0" y="62261"/>
                  </a:lnTo>
                  <a:cubicBezTo>
                    <a:pt x="0" y="45749"/>
                    <a:pt x="6560" y="29912"/>
                    <a:pt x="18236" y="18236"/>
                  </a:cubicBezTo>
                  <a:cubicBezTo>
                    <a:pt x="29912" y="6560"/>
                    <a:pt x="45749" y="0"/>
                    <a:pt x="62261" y="0"/>
                  </a:cubicBezTo>
                  <a:close/>
                </a:path>
              </a:pathLst>
            </a:custGeom>
            <a:solidFill>
              <a:srgbClr val="FCFBF9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70223" cy="264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53088" y="5273739"/>
            <a:ext cx="6341626" cy="859038"/>
            <a:chOff x="0" y="0"/>
            <a:chExt cx="1670223" cy="2262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70223" cy="226249"/>
            </a:xfrm>
            <a:custGeom>
              <a:avLst/>
              <a:gdLst/>
              <a:ahLst/>
              <a:cxnLst/>
              <a:rect r="r" b="b" t="t" l="l"/>
              <a:pathLst>
                <a:path h="226249" w="1670223">
                  <a:moveTo>
                    <a:pt x="62261" y="0"/>
                  </a:moveTo>
                  <a:lnTo>
                    <a:pt x="1607961" y="0"/>
                  </a:lnTo>
                  <a:cubicBezTo>
                    <a:pt x="1624474" y="0"/>
                    <a:pt x="1640311" y="6560"/>
                    <a:pt x="1651987" y="18236"/>
                  </a:cubicBezTo>
                  <a:cubicBezTo>
                    <a:pt x="1663663" y="29912"/>
                    <a:pt x="1670223" y="45749"/>
                    <a:pt x="1670223" y="62261"/>
                  </a:cubicBezTo>
                  <a:lnTo>
                    <a:pt x="1670223" y="163987"/>
                  </a:lnTo>
                  <a:cubicBezTo>
                    <a:pt x="1670223" y="180500"/>
                    <a:pt x="1663663" y="196336"/>
                    <a:pt x="1651987" y="208013"/>
                  </a:cubicBezTo>
                  <a:cubicBezTo>
                    <a:pt x="1640311" y="219689"/>
                    <a:pt x="1624474" y="226249"/>
                    <a:pt x="1607961" y="226249"/>
                  </a:cubicBezTo>
                  <a:lnTo>
                    <a:pt x="62261" y="226249"/>
                  </a:lnTo>
                  <a:cubicBezTo>
                    <a:pt x="45749" y="226249"/>
                    <a:pt x="29912" y="219689"/>
                    <a:pt x="18236" y="208013"/>
                  </a:cubicBezTo>
                  <a:cubicBezTo>
                    <a:pt x="6560" y="196336"/>
                    <a:pt x="0" y="180500"/>
                    <a:pt x="0" y="163987"/>
                  </a:cubicBezTo>
                  <a:lnTo>
                    <a:pt x="0" y="62261"/>
                  </a:lnTo>
                  <a:cubicBezTo>
                    <a:pt x="0" y="45749"/>
                    <a:pt x="6560" y="29912"/>
                    <a:pt x="18236" y="18236"/>
                  </a:cubicBezTo>
                  <a:cubicBezTo>
                    <a:pt x="29912" y="6560"/>
                    <a:pt x="45749" y="0"/>
                    <a:pt x="62261" y="0"/>
                  </a:cubicBezTo>
                  <a:close/>
                </a:path>
              </a:pathLst>
            </a:custGeom>
            <a:solidFill>
              <a:srgbClr val="D6D5D7">
                <a:alpha val="8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70223" cy="264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53088" y="6523301"/>
            <a:ext cx="6538618" cy="859038"/>
            <a:chOff x="0" y="0"/>
            <a:chExt cx="1722105" cy="2262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22105" cy="226249"/>
            </a:xfrm>
            <a:custGeom>
              <a:avLst/>
              <a:gdLst/>
              <a:ahLst/>
              <a:cxnLst/>
              <a:rect r="r" b="b" t="t" l="l"/>
              <a:pathLst>
                <a:path h="226249" w="1722105">
                  <a:moveTo>
                    <a:pt x="60386" y="0"/>
                  </a:moveTo>
                  <a:lnTo>
                    <a:pt x="1661720" y="0"/>
                  </a:lnTo>
                  <a:cubicBezTo>
                    <a:pt x="1695069" y="0"/>
                    <a:pt x="1722105" y="27036"/>
                    <a:pt x="1722105" y="60386"/>
                  </a:cubicBezTo>
                  <a:lnTo>
                    <a:pt x="1722105" y="165863"/>
                  </a:lnTo>
                  <a:cubicBezTo>
                    <a:pt x="1722105" y="199213"/>
                    <a:pt x="1695069" y="226249"/>
                    <a:pt x="1661720" y="226249"/>
                  </a:cubicBezTo>
                  <a:lnTo>
                    <a:pt x="60386" y="226249"/>
                  </a:lnTo>
                  <a:cubicBezTo>
                    <a:pt x="27036" y="226249"/>
                    <a:pt x="0" y="199213"/>
                    <a:pt x="0" y="165863"/>
                  </a:cubicBezTo>
                  <a:lnTo>
                    <a:pt x="0" y="60386"/>
                  </a:lnTo>
                  <a:cubicBezTo>
                    <a:pt x="0" y="27036"/>
                    <a:pt x="27036" y="0"/>
                    <a:pt x="60386" y="0"/>
                  </a:cubicBezTo>
                  <a:close/>
                </a:path>
              </a:pathLst>
            </a:custGeom>
            <a:solidFill>
              <a:srgbClr val="A7BDE4">
                <a:alpha val="8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22105" cy="264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90577" y="6265954"/>
            <a:ext cx="4916163" cy="859038"/>
            <a:chOff x="0" y="0"/>
            <a:chExt cx="1294792" cy="2262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4792" cy="226249"/>
            </a:xfrm>
            <a:custGeom>
              <a:avLst/>
              <a:gdLst/>
              <a:ahLst/>
              <a:cxnLst/>
              <a:rect r="r" b="b" t="t" l="l"/>
              <a:pathLst>
                <a:path h="226249" w="1294792">
                  <a:moveTo>
                    <a:pt x="80314" y="0"/>
                  </a:moveTo>
                  <a:lnTo>
                    <a:pt x="1214478" y="0"/>
                  </a:lnTo>
                  <a:cubicBezTo>
                    <a:pt x="1235778" y="0"/>
                    <a:pt x="1256207" y="8462"/>
                    <a:pt x="1271268" y="23523"/>
                  </a:cubicBezTo>
                  <a:cubicBezTo>
                    <a:pt x="1286330" y="38585"/>
                    <a:pt x="1294792" y="59014"/>
                    <a:pt x="1294792" y="80314"/>
                  </a:cubicBezTo>
                  <a:lnTo>
                    <a:pt x="1294792" y="145934"/>
                  </a:lnTo>
                  <a:cubicBezTo>
                    <a:pt x="1294792" y="167235"/>
                    <a:pt x="1286330" y="187663"/>
                    <a:pt x="1271268" y="202725"/>
                  </a:cubicBezTo>
                  <a:cubicBezTo>
                    <a:pt x="1256207" y="217787"/>
                    <a:pt x="1235778" y="226249"/>
                    <a:pt x="1214478" y="226249"/>
                  </a:cubicBezTo>
                  <a:lnTo>
                    <a:pt x="80314" y="226249"/>
                  </a:lnTo>
                  <a:cubicBezTo>
                    <a:pt x="59014" y="226249"/>
                    <a:pt x="38585" y="217787"/>
                    <a:pt x="23523" y="202725"/>
                  </a:cubicBezTo>
                  <a:cubicBezTo>
                    <a:pt x="8462" y="187663"/>
                    <a:pt x="0" y="167235"/>
                    <a:pt x="0" y="145934"/>
                  </a:cubicBezTo>
                  <a:lnTo>
                    <a:pt x="0" y="80314"/>
                  </a:lnTo>
                  <a:cubicBezTo>
                    <a:pt x="0" y="59014"/>
                    <a:pt x="8462" y="38585"/>
                    <a:pt x="23523" y="23523"/>
                  </a:cubicBezTo>
                  <a:cubicBezTo>
                    <a:pt x="38585" y="8462"/>
                    <a:pt x="59014" y="0"/>
                    <a:pt x="80314" y="0"/>
                  </a:cubicBezTo>
                  <a:close/>
                </a:path>
              </a:pathLst>
            </a:custGeom>
            <a:solidFill>
              <a:srgbClr val="6F7A49">
                <a:alpha val="86667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94792" cy="264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719721" y="7668089"/>
            <a:ext cx="6848557" cy="834279"/>
          </a:xfrm>
          <a:custGeom>
            <a:avLst/>
            <a:gdLst/>
            <a:ahLst/>
            <a:cxnLst/>
            <a:rect r="r" b="b" t="t" l="l"/>
            <a:pathLst>
              <a:path h="834279" w="6848557">
                <a:moveTo>
                  <a:pt x="0" y="0"/>
                </a:moveTo>
                <a:lnTo>
                  <a:pt x="6848558" y="0"/>
                </a:lnTo>
                <a:lnTo>
                  <a:pt x="6848558" y="834279"/>
                </a:lnTo>
                <a:lnTo>
                  <a:pt x="0" y="834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1070939" y="923925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922210" y="1257300"/>
            <a:ext cx="958604" cy="958604"/>
            <a:chOff x="0" y="0"/>
            <a:chExt cx="1278139" cy="12781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9768" cy="799768"/>
            </a:xfrm>
            <a:custGeom>
              <a:avLst/>
              <a:gdLst/>
              <a:ahLst/>
              <a:cxnLst/>
              <a:rect r="r" b="b" t="t" l="l"/>
              <a:pathLst>
                <a:path h="799768" w="799768">
                  <a:moveTo>
                    <a:pt x="0" y="0"/>
                  </a:moveTo>
                  <a:lnTo>
                    <a:pt x="799768" y="0"/>
                  </a:lnTo>
                  <a:lnTo>
                    <a:pt x="799768" y="799768"/>
                  </a:lnTo>
                  <a:lnTo>
                    <a:pt x="0" y="799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99768" y="799768"/>
              <a:ext cx="478371" cy="478371"/>
            </a:xfrm>
            <a:custGeom>
              <a:avLst/>
              <a:gdLst/>
              <a:ahLst/>
              <a:cxnLst/>
              <a:rect r="r" b="b" t="t" l="l"/>
              <a:pathLst>
                <a:path h="478371" w="478371">
                  <a:moveTo>
                    <a:pt x="0" y="0"/>
                  </a:moveTo>
                  <a:lnTo>
                    <a:pt x="478371" y="0"/>
                  </a:lnTo>
                  <a:lnTo>
                    <a:pt x="478371" y="478371"/>
                  </a:lnTo>
                  <a:lnTo>
                    <a:pt x="0" y="478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110061" y="3921189"/>
            <a:ext cx="370873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About IOT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0577" y="5086350"/>
            <a:ext cx="49161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required skills checklist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66388" y="4025070"/>
            <a:ext cx="37190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key technologiees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66527" y="5435664"/>
            <a:ext cx="59020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refecence and further journals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9686" y="6610642"/>
            <a:ext cx="43084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real - world use case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94827" y="6404313"/>
            <a:ext cx="454693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career opportunities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62025"/>
            <a:ext cx="31493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415422" y="2194363"/>
            <a:ext cx="5475331" cy="97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1"/>
              </a:lnSpc>
            </a:pPr>
            <a:r>
              <a:rPr lang="en-US" sz="5694" spc="37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OVERVIEW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1450947" y="1076962"/>
            <a:ext cx="9216807" cy="191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99"/>
              </a:lnSpc>
            </a:pPr>
            <a:r>
              <a:rPr lang="en-US" sz="11213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slides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2568279" y="1495509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V="true">
            <a:off x="9459663" y="2234953"/>
            <a:ext cx="2013728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7904" y="2215904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0" y="0"/>
                </a:moveTo>
                <a:lnTo>
                  <a:pt x="20785675" y="0"/>
                </a:lnTo>
                <a:lnTo>
                  <a:pt x="20785675" y="9405518"/>
                </a:lnTo>
                <a:lnTo>
                  <a:pt x="0" y="9405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58267" y="4135323"/>
            <a:ext cx="8523066" cy="3086100"/>
            <a:chOff x="0" y="0"/>
            <a:chExt cx="224475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4758" cy="812800"/>
            </a:xfrm>
            <a:custGeom>
              <a:avLst/>
              <a:gdLst/>
              <a:ahLst/>
              <a:cxnLst/>
              <a:rect r="r" b="b" t="t" l="l"/>
              <a:pathLst>
                <a:path h="812800" w="2244758">
                  <a:moveTo>
                    <a:pt x="46326" y="0"/>
                  </a:moveTo>
                  <a:lnTo>
                    <a:pt x="2198432" y="0"/>
                  </a:lnTo>
                  <a:cubicBezTo>
                    <a:pt x="2210719" y="0"/>
                    <a:pt x="2222502" y="4881"/>
                    <a:pt x="2231190" y="13569"/>
                  </a:cubicBezTo>
                  <a:cubicBezTo>
                    <a:pt x="2239877" y="22256"/>
                    <a:pt x="2244758" y="34039"/>
                    <a:pt x="2244758" y="46326"/>
                  </a:cubicBezTo>
                  <a:lnTo>
                    <a:pt x="2244758" y="766474"/>
                  </a:lnTo>
                  <a:cubicBezTo>
                    <a:pt x="2244758" y="778761"/>
                    <a:pt x="2239877" y="790544"/>
                    <a:pt x="2231190" y="799231"/>
                  </a:cubicBezTo>
                  <a:cubicBezTo>
                    <a:pt x="2222502" y="807919"/>
                    <a:pt x="2210719" y="812800"/>
                    <a:pt x="2198432" y="812800"/>
                  </a:cubicBezTo>
                  <a:lnTo>
                    <a:pt x="46326" y="812800"/>
                  </a:lnTo>
                  <a:cubicBezTo>
                    <a:pt x="34039" y="812800"/>
                    <a:pt x="22256" y="807919"/>
                    <a:pt x="13569" y="799231"/>
                  </a:cubicBezTo>
                  <a:cubicBezTo>
                    <a:pt x="4881" y="790544"/>
                    <a:pt x="0" y="778761"/>
                    <a:pt x="0" y="766474"/>
                  </a:cubicBezTo>
                  <a:lnTo>
                    <a:pt x="0" y="46326"/>
                  </a:lnTo>
                  <a:cubicBezTo>
                    <a:pt x="0" y="34039"/>
                    <a:pt x="4881" y="22256"/>
                    <a:pt x="13569" y="13569"/>
                  </a:cubicBezTo>
                  <a:cubicBezTo>
                    <a:pt x="22256" y="4881"/>
                    <a:pt x="34039" y="0"/>
                    <a:pt x="463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7500"/>
                  </a:srgbClr>
                </a:gs>
                <a:gs pos="100000">
                  <a:srgbClr val="E8E3DC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4475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48151" y="6265954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0" y="0"/>
                </a:moveTo>
                <a:lnTo>
                  <a:pt x="19846624" y="0"/>
                </a:lnTo>
                <a:lnTo>
                  <a:pt x="19846624" y="4159522"/>
                </a:lnTo>
                <a:lnTo>
                  <a:pt x="0" y="415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1670714" y="3829980"/>
            <a:ext cx="698170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437109" y="2659601"/>
            <a:ext cx="6944445" cy="4913659"/>
            <a:chOff x="0" y="0"/>
            <a:chExt cx="9600233" cy="67928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01503" cy="6792806"/>
            </a:xfrm>
            <a:custGeom>
              <a:avLst/>
              <a:gdLst/>
              <a:ahLst/>
              <a:cxnLst/>
              <a:rect r="r" b="b" t="t" l="l"/>
              <a:pathLst>
                <a:path h="6792806" w="9601503">
                  <a:moveTo>
                    <a:pt x="4801129" y="0"/>
                  </a:moveTo>
                  <a:cubicBezTo>
                    <a:pt x="2149539" y="0"/>
                    <a:pt x="0" y="1520622"/>
                    <a:pt x="0" y="3396403"/>
                  </a:cubicBezTo>
                  <a:cubicBezTo>
                    <a:pt x="0" y="5272185"/>
                    <a:pt x="2149539" y="6792806"/>
                    <a:pt x="4801129" y="6792806"/>
                  </a:cubicBezTo>
                  <a:cubicBezTo>
                    <a:pt x="7452720" y="6792806"/>
                    <a:pt x="9601503" y="5272185"/>
                    <a:pt x="9601503" y="3396403"/>
                  </a:cubicBezTo>
                  <a:cubicBezTo>
                    <a:pt x="9601503" y="1520622"/>
                    <a:pt x="7452720" y="0"/>
                    <a:pt x="4801129" y="0"/>
                  </a:cubicBezTo>
                  <a:close/>
                </a:path>
              </a:pathLst>
            </a:custGeom>
            <a:blipFill>
              <a:blip r:embed="rId5"/>
              <a:stretch>
                <a:fillRect l="-18520" t="0" r="-18520" b="0"/>
              </a:stretch>
            </a:blipFill>
            <a:ln w="38100" cap="sq">
              <a:solidFill>
                <a:srgbClr val="333333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546898" y="1961240"/>
            <a:ext cx="2241581" cy="996811"/>
          </a:xfrm>
          <a:custGeom>
            <a:avLst/>
            <a:gdLst/>
            <a:ahLst/>
            <a:cxnLst/>
            <a:rect r="r" b="b" t="t" l="l"/>
            <a:pathLst>
              <a:path h="996811" w="2241581">
                <a:moveTo>
                  <a:pt x="0" y="0"/>
                </a:moveTo>
                <a:lnTo>
                  <a:pt x="2241581" y="0"/>
                </a:lnTo>
                <a:lnTo>
                  <a:pt x="2241581" y="996811"/>
                </a:lnTo>
                <a:lnTo>
                  <a:pt x="0" y="996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3042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2779700" y="7463065"/>
            <a:ext cx="2241581" cy="996811"/>
          </a:xfrm>
          <a:custGeom>
            <a:avLst/>
            <a:gdLst/>
            <a:ahLst/>
            <a:cxnLst/>
            <a:rect r="r" b="b" t="t" l="l"/>
            <a:pathLst>
              <a:path h="996811" w="2241581">
                <a:moveTo>
                  <a:pt x="0" y="996811"/>
                </a:moveTo>
                <a:lnTo>
                  <a:pt x="2241580" y="996811"/>
                </a:lnTo>
                <a:lnTo>
                  <a:pt x="2241580" y="0"/>
                </a:lnTo>
                <a:lnTo>
                  <a:pt x="0" y="0"/>
                </a:lnTo>
                <a:lnTo>
                  <a:pt x="0" y="9968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304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58831" y="5024373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72498" y="2958051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4" y="0"/>
                </a:lnTo>
                <a:lnTo>
                  <a:pt x="379234" y="379234"/>
                </a:lnTo>
                <a:lnTo>
                  <a:pt x="0" y="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51732" y="3337285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3" y="0"/>
                </a:lnTo>
                <a:lnTo>
                  <a:pt x="226833" y="226833"/>
                </a:lnTo>
                <a:lnTo>
                  <a:pt x="0" y="226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68361" y="4426868"/>
            <a:ext cx="730287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The Internet of Things (IoT) represents the convergence of physical hardware and digital software, allowing everyday objects to collect and exchange data. For a career aspirant, this domain offers a unique blend of electronics, networking, cloud computing, and data analytics.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1034" y="1945226"/>
            <a:ext cx="431753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About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87617" y="2975380"/>
            <a:ext cx="6964115" cy="54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232" spc="21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INTERNET OF THINGS (IOT)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97904" y="2215904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20785675" y="0"/>
                </a:moveTo>
                <a:lnTo>
                  <a:pt x="0" y="0"/>
                </a:lnTo>
                <a:lnTo>
                  <a:pt x="0" y="9405518"/>
                </a:lnTo>
                <a:lnTo>
                  <a:pt x="20785675" y="9405518"/>
                </a:lnTo>
                <a:lnTo>
                  <a:pt x="20785675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513457" y="6249650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19846624" y="0"/>
                </a:moveTo>
                <a:lnTo>
                  <a:pt x="0" y="0"/>
                </a:lnTo>
                <a:lnTo>
                  <a:pt x="0" y="4159521"/>
                </a:lnTo>
                <a:lnTo>
                  <a:pt x="19846624" y="4159521"/>
                </a:lnTo>
                <a:lnTo>
                  <a:pt x="19846624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28097" y="3358904"/>
            <a:ext cx="7315200" cy="4056611"/>
          </a:xfrm>
          <a:custGeom>
            <a:avLst/>
            <a:gdLst/>
            <a:ahLst/>
            <a:cxnLst/>
            <a:rect r="r" b="b" t="t" l="l"/>
            <a:pathLst>
              <a:path h="4056611" w="7315200">
                <a:moveTo>
                  <a:pt x="0" y="0"/>
                </a:moveTo>
                <a:lnTo>
                  <a:pt x="7315200" y="0"/>
                </a:lnTo>
                <a:lnTo>
                  <a:pt x="7315200" y="4056611"/>
                </a:lnTo>
                <a:lnTo>
                  <a:pt x="0" y="405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015300" y="4217543"/>
            <a:ext cx="698170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0" y="2073029"/>
            <a:ext cx="431753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key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68282" y="3123934"/>
            <a:ext cx="55635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92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 TECHNOLOGIE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354957" y="2567411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4" y="0"/>
                </a:lnTo>
                <a:lnTo>
                  <a:pt x="379234" y="379234"/>
                </a:lnTo>
                <a:lnTo>
                  <a:pt x="0" y="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34191" y="2859425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3" y="0"/>
                </a:lnTo>
                <a:lnTo>
                  <a:pt x="226833" y="226833"/>
                </a:lnTo>
                <a:lnTo>
                  <a:pt x="0" y="226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13457" y="4772172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6260673" y="-69716"/>
            <a:ext cx="4513727" cy="6691510"/>
          </a:xfrm>
          <a:custGeom>
            <a:avLst/>
            <a:gdLst/>
            <a:ahLst/>
            <a:cxnLst/>
            <a:rect r="r" b="b" t="t" l="l"/>
            <a:pathLst>
              <a:path h="6691510" w="4513727">
                <a:moveTo>
                  <a:pt x="0" y="0"/>
                </a:moveTo>
                <a:lnTo>
                  <a:pt x="4513727" y="0"/>
                </a:lnTo>
                <a:lnTo>
                  <a:pt x="4513727" y="6691509"/>
                </a:lnTo>
                <a:lnTo>
                  <a:pt x="0" y="6691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5400000">
            <a:off x="12218837" y="4256990"/>
            <a:ext cx="4685043" cy="6945481"/>
          </a:xfrm>
          <a:custGeom>
            <a:avLst/>
            <a:gdLst/>
            <a:ahLst/>
            <a:cxnLst/>
            <a:rect r="r" b="b" t="t" l="l"/>
            <a:pathLst>
              <a:path h="6945481" w="4685043">
                <a:moveTo>
                  <a:pt x="0" y="6945482"/>
                </a:moveTo>
                <a:lnTo>
                  <a:pt x="4685043" y="6945482"/>
                </a:lnTo>
                <a:lnTo>
                  <a:pt x="4685043" y="0"/>
                </a:lnTo>
                <a:lnTo>
                  <a:pt x="0" y="0"/>
                </a:lnTo>
                <a:lnTo>
                  <a:pt x="0" y="6945482"/>
                </a:lnTo>
                <a:close/>
              </a:path>
            </a:pathLst>
          </a:custGeom>
          <a:blipFill>
            <a:blip r:embed="rId11">
              <a:alphaModFix amt="8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62408" y="1891520"/>
            <a:ext cx="1510257" cy="183977"/>
          </a:xfrm>
          <a:custGeom>
            <a:avLst/>
            <a:gdLst/>
            <a:ahLst/>
            <a:cxnLst/>
            <a:rect r="r" b="b" t="t" l="l"/>
            <a:pathLst>
              <a:path h="183977" w="1510257">
                <a:moveTo>
                  <a:pt x="0" y="0"/>
                </a:moveTo>
                <a:lnTo>
                  <a:pt x="1510257" y="0"/>
                </a:lnTo>
                <a:lnTo>
                  <a:pt x="1510257" y="183977"/>
                </a:lnTo>
                <a:lnTo>
                  <a:pt x="0" y="183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81245" y="6316325"/>
            <a:ext cx="1510257" cy="183977"/>
          </a:xfrm>
          <a:custGeom>
            <a:avLst/>
            <a:gdLst/>
            <a:ahLst/>
            <a:cxnLst/>
            <a:rect r="r" b="b" t="t" l="l"/>
            <a:pathLst>
              <a:path h="183977" w="1510257">
                <a:moveTo>
                  <a:pt x="0" y="0"/>
                </a:moveTo>
                <a:lnTo>
                  <a:pt x="1510257" y="0"/>
                </a:lnTo>
                <a:lnTo>
                  <a:pt x="1510257" y="183977"/>
                </a:lnTo>
                <a:lnTo>
                  <a:pt x="0" y="183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52423" y="2107785"/>
            <a:ext cx="5168006" cy="296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56248" indent="-178124" lvl="1">
              <a:lnSpc>
                <a:spcPts val="2178"/>
              </a:lnSpc>
              <a:buFont typeface="Arial"/>
              <a:buChar char="•"/>
            </a:pPr>
            <a:r>
              <a:rPr lang="en-US" sz="165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Microcontrollers (MCUs): The brains of IoT devices. Popular learning tools include Arduino and ESP32, while industry standards include ARM Cortex-M series and STMicroelectronics chips.</a:t>
            </a:r>
          </a:p>
          <a:p>
            <a:pPr algn="ctr" marL="356248" indent="-178124" lvl="1">
              <a:lnSpc>
                <a:spcPts val="2178"/>
              </a:lnSpc>
              <a:buFont typeface="Arial"/>
              <a:buChar char="•"/>
            </a:pPr>
            <a:r>
              <a:rPr lang="en-US" sz="165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Sensors &amp; Actuators: * Sensors collect data (Temperature, Humidity, Accelerometers, GPS).</a:t>
            </a:r>
          </a:p>
          <a:p>
            <a:pPr algn="ctr" marL="712496" indent="-237499" lvl="2">
              <a:lnSpc>
                <a:spcPts val="2178"/>
              </a:lnSpc>
              <a:buFont typeface="Arial"/>
              <a:buChar char="⚬"/>
            </a:pPr>
            <a:r>
              <a:rPr lang="en-US" sz="165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Actuators perform actions (Motors, Switches, Valves).</a:t>
            </a:r>
          </a:p>
          <a:p>
            <a:pPr algn="ctr" marL="356248" indent="-178124" lvl="1">
              <a:lnSpc>
                <a:spcPts val="2178"/>
              </a:lnSpc>
              <a:buFont typeface="Arial"/>
              <a:buChar char="•"/>
            </a:pPr>
            <a:r>
              <a:rPr lang="en-US" sz="165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Single Board Computers (SBCs): More powerful processing units like the Raspberry Pi or NVIDIA Jetson for edge AI tasks.</a:t>
            </a:r>
          </a:p>
          <a:p>
            <a:pPr algn="ctr">
              <a:lnSpc>
                <a:spcPts val="217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52468" y="1138625"/>
            <a:ext cx="3730137" cy="146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2"/>
              </a:lnSpc>
            </a:pPr>
            <a:r>
              <a:rPr lang="en-US" sz="2115" spc="12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1. DEVICE HARDWARE (THE "THINGS")</a:t>
            </a:r>
          </a:p>
          <a:p>
            <a:pPr algn="ctr">
              <a:lnSpc>
                <a:spcPts val="2962"/>
              </a:lnSpc>
            </a:pPr>
          </a:p>
          <a:p>
            <a:pPr algn="ctr">
              <a:lnSpc>
                <a:spcPts val="296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720473" y="6481252"/>
            <a:ext cx="5631802" cy="342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74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How devices talk to each other and the cloud.</a:t>
            </a:r>
          </a:p>
          <a:p>
            <a:pPr algn="ctr" marL="376973" indent="-188487" lvl="1">
              <a:lnSpc>
                <a:spcPts val="2304"/>
              </a:lnSpc>
              <a:buFont typeface="Arial"/>
              <a:buChar char="•"/>
            </a:pPr>
            <a:r>
              <a:rPr lang="en-US" sz="174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Short Range: Bluetooth Low Energy (BLE), Zigbee, Z-Wave, NFC.</a:t>
            </a:r>
          </a:p>
          <a:p>
            <a:pPr algn="ctr" marL="376973" indent="-188487" lvl="1">
              <a:lnSpc>
                <a:spcPts val="2304"/>
              </a:lnSpc>
              <a:buFont typeface="Arial"/>
              <a:buChar char="•"/>
            </a:pPr>
            <a:r>
              <a:rPr lang="en-US" sz="174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Long Range (LPWAN): LoRaWAN (Long Range Wide Area Network), Sigfox, NB-IoT (Narrowband IoT).</a:t>
            </a:r>
          </a:p>
          <a:p>
            <a:pPr algn="ctr" marL="376973" indent="-188487" lvl="1">
              <a:lnSpc>
                <a:spcPts val="2304"/>
              </a:lnSpc>
              <a:buFont typeface="Arial"/>
              <a:buChar char="•"/>
            </a:pPr>
            <a:r>
              <a:rPr lang="en-US" sz="174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Data Protocols: * MQTT (Message Queuing Telemetry Transport): The standard for lightweight messaging in IoT.</a:t>
            </a:r>
          </a:p>
          <a:p>
            <a:pPr algn="ctr" marL="753947" indent="-251316" lvl="2">
              <a:lnSpc>
                <a:spcPts val="2304"/>
              </a:lnSpc>
              <a:buFont typeface="Arial"/>
              <a:buChar char="⚬"/>
            </a:pPr>
            <a:r>
              <a:rPr lang="en-US" sz="174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CoAP (Constrained Application Protocol): Designed for simple electronics.</a:t>
            </a:r>
          </a:p>
          <a:p>
            <a:pPr algn="ctr" marL="753947" indent="-251316" lvl="2">
              <a:lnSpc>
                <a:spcPts val="2304"/>
              </a:lnSpc>
              <a:buFont typeface="Arial"/>
              <a:buChar char="⚬"/>
            </a:pPr>
            <a:r>
              <a:rPr lang="en-US" sz="1746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HTTP/REST: Standard web protocols used for API integration.</a:t>
            </a:r>
          </a:p>
          <a:p>
            <a:pPr algn="ctr">
              <a:lnSpc>
                <a:spcPts val="230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721291" y="5576469"/>
            <a:ext cx="3679914" cy="76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sz="2248" spc="13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2. CONNECTIVITY &amp; PROTOCOLS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2680" y="4303288"/>
            <a:ext cx="3868019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To build a career in IoT, one must understand the full "IoT Stack," which consists of four main layers:</a:t>
            </a:r>
          </a:p>
          <a:p>
            <a:pPr algn="ctr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0069" y="1105146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20785675" y="0"/>
                </a:moveTo>
                <a:lnTo>
                  <a:pt x="0" y="0"/>
                </a:lnTo>
                <a:lnTo>
                  <a:pt x="0" y="9405518"/>
                </a:lnTo>
                <a:lnTo>
                  <a:pt x="20785675" y="9405518"/>
                </a:lnTo>
                <a:lnTo>
                  <a:pt x="20785675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10069" y="6055555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19846624" y="0"/>
                </a:moveTo>
                <a:lnTo>
                  <a:pt x="0" y="0"/>
                </a:lnTo>
                <a:lnTo>
                  <a:pt x="0" y="4159522"/>
                </a:lnTo>
                <a:lnTo>
                  <a:pt x="19846624" y="4159522"/>
                </a:lnTo>
                <a:lnTo>
                  <a:pt x="19846624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778240" y="3546986"/>
            <a:ext cx="7315200" cy="4056611"/>
          </a:xfrm>
          <a:custGeom>
            <a:avLst/>
            <a:gdLst/>
            <a:ahLst/>
            <a:cxnLst/>
            <a:rect r="r" b="b" t="t" l="l"/>
            <a:pathLst>
              <a:path h="4056611" w="7315200">
                <a:moveTo>
                  <a:pt x="0" y="0"/>
                </a:moveTo>
                <a:lnTo>
                  <a:pt x="7315200" y="0"/>
                </a:lnTo>
                <a:lnTo>
                  <a:pt x="7315200" y="4056611"/>
                </a:lnTo>
                <a:lnTo>
                  <a:pt x="0" y="405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36370" y="1504950"/>
            <a:ext cx="2272169" cy="9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5578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key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4280" y="1524000"/>
            <a:ext cx="5113960" cy="71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 spc="268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 TECHNOLOGIE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00466" y="1074069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4" y="0"/>
                </a:lnTo>
                <a:lnTo>
                  <a:pt x="379234" y="379234"/>
                </a:lnTo>
                <a:lnTo>
                  <a:pt x="0" y="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47995" y="314551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4" y="0"/>
                </a:lnTo>
                <a:lnTo>
                  <a:pt x="226834" y="226834"/>
                </a:lnTo>
                <a:lnTo>
                  <a:pt x="0" y="226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13457" y="4772172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214690" y="1855088"/>
            <a:ext cx="4915890" cy="7287707"/>
          </a:xfrm>
          <a:custGeom>
            <a:avLst/>
            <a:gdLst/>
            <a:ahLst/>
            <a:cxnLst/>
            <a:rect r="r" b="b" t="t" l="l"/>
            <a:pathLst>
              <a:path h="7287707" w="4915890">
                <a:moveTo>
                  <a:pt x="0" y="0"/>
                </a:moveTo>
                <a:lnTo>
                  <a:pt x="4915890" y="0"/>
                </a:lnTo>
                <a:lnTo>
                  <a:pt x="4915890" y="7287708"/>
                </a:lnTo>
                <a:lnTo>
                  <a:pt x="0" y="7287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400000">
            <a:off x="11236744" y="2318463"/>
            <a:ext cx="5207417" cy="7719891"/>
          </a:xfrm>
          <a:custGeom>
            <a:avLst/>
            <a:gdLst/>
            <a:ahLst/>
            <a:cxnLst/>
            <a:rect r="r" b="b" t="t" l="l"/>
            <a:pathLst>
              <a:path h="7719891" w="5207417">
                <a:moveTo>
                  <a:pt x="0" y="7719891"/>
                </a:moveTo>
                <a:lnTo>
                  <a:pt x="5207417" y="7719891"/>
                </a:lnTo>
                <a:lnTo>
                  <a:pt x="5207417" y="0"/>
                </a:lnTo>
                <a:lnTo>
                  <a:pt x="0" y="0"/>
                </a:lnTo>
                <a:lnTo>
                  <a:pt x="0" y="7719891"/>
                </a:lnTo>
                <a:close/>
              </a:path>
            </a:pathLst>
          </a:custGeom>
          <a:blipFill>
            <a:blip r:embed="rId11">
              <a:alphaModFix amt="8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17506" y="4354772"/>
            <a:ext cx="1510257" cy="183977"/>
          </a:xfrm>
          <a:custGeom>
            <a:avLst/>
            <a:gdLst/>
            <a:ahLst/>
            <a:cxnLst/>
            <a:rect r="r" b="b" t="t" l="l"/>
            <a:pathLst>
              <a:path h="183977" w="1510257">
                <a:moveTo>
                  <a:pt x="0" y="0"/>
                </a:moveTo>
                <a:lnTo>
                  <a:pt x="1510257" y="0"/>
                </a:lnTo>
                <a:lnTo>
                  <a:pt x="1510257" y="183977"/>
                </a:lnTo>
                <a:lnTo>
                  <a:pt x="0" y="183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68557" y="5051512"/>
            <a:ext cx="1510257" cy="183977"/>
          </a:xfrm>
          <a:custGeom>
            <a:avLst/>
            <a:gdLst/>
            <a:ahLst/>
            <a:cxnLst/>
            <a:rect r="r" b="b" t="t" l="l"/>
            <a:pathLst>
              <a:path h="183977" w="1510257">
                <a:moveTo>
                  <a:pt x="0" y="0"/>
                </a:moveTo>
                <a:lnTo>
                  <a:pt x="1510257" y="0"/>
                </a:lnTo>
                <a:lnTo>
                  <a:pt x="1510257" y="183976"/>
                </a:lnTo>
                <a:lnTo>
                  <a:pt x="0" y="183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69082" y="4723660"/>
            <a:ext cx="5078913" cy="30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5874" indent="-222937" lvl="1">
              <a:lnSpc>
                <a:spcPts val="2726"/>
              </a:lnSpc>
              <a:buFont typeface="Arial"/>
              <a:buChar char="•"/>
            </a:pPr>
            <a:r>
              <a:rPr lang="en-US" sz="2065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Where the data goes to be processed and managed.</a:t>
            </a:r>
          </a:p>
          <a:p>
            <a:pPr algn="ctr" marL="445874" indent="-222937" lvl="1">
              <a:lnSpc>
                <a:spcPts val="2726"/>
              </a:lnSpc>
              <a:buFont typeface="Arial"/>
              <a:buChar char="•"/>
            </a:pPr>
            <a:r>
              <a:rPr lang="en-US" sz="2065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Major Cloud Platforms: AWS IoT Core, Microsoft Azure IoT Hub, and Google Cloud IoT.</a:t>
            </a:r>
          </a:p>
          <a:p>
            <a:pPr algn="ctr" marL="445874" indent="-222937" lvl="1">
              <a:lnSpc>
                <a:spcPts val="2726"/>
              </a:lnSpc>
              <a:buFont typeface="Arial"/>
              <a:buChar char="•"/>
            </a:pPr>
            <a:r>
              <a:rPr lang="en-US" sz="2065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Edge Computing: Processing data locally on the device (e.g., using AWS Greengrass) to reduce latency before sending it to the cloud.</a:t>
            </a:r>
          </a:p>
          <a:p>
            <a:pPr algn="ctr">
              <a:lnSpc>
                <a:spcPts val="272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590083" y="3409210"/>
            <a:ext cx="4511907" cy="87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523" spc="151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3. IOT PLATFORMS (CLOUD &amp; EDGE)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59892" y="5298260"/>
            <a:ext cx="5961120" cy="305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5168" indent="-287584" lvl="1">
              <a:lnSpc>
                <a:spcPts val="3516"/>
              </a:lnSpc>
              <a:buFont typeface="Arial"/>
              <a:buChar char="•"/>
            </a:pPr>
            <a:r>
              <a:rPr lang="en-US" sz="266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Data Visualization: Dashboards (Grafana, PowerBI, Tableau) to make sense of sensor data.</a:t>
            </a:r>
          </a:p>
          <a:p>
            <a:pPr algn="ctr" marL="575168" indent="-287584" lvl="1">
              <a:lnSpc>
                <a:spcPts val="3516"/>
              </a:lnSpc>
              <a:buFont typeface="Arial"/>
              <a:buChar char="•"/>
            </a:pPr>
            <a:r>
              <a:rPr lang="en-US" sz="266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Machine Learning (AIoT): Applying AI to IoT data for predictive maintenance or anomaly detection.</a:t>
            </a:r>
          </a:p>
          <a:p>
            <a:pPr algn="ctr">
              <a:lnSpc>
                <a:spcPts val="351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81533" y="4020045"/>
            <a:ext cx="4511907" cy="87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523" spc="151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4. ANALYTICS &amp; APPLICATIONS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2122" y="2142680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0" y="0"/>
                </a:moveTo>
                <a:lnTo>
                  <a:pt x="20785675" y="0"/>
                </a:lnTo>
                <a:lnTo>
                  <a:pt x="20785675" y="9405518"/>
                </a:lnTo>
                <a:lnTo>
                  <a:pt x="0" y="9405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4087" y="6326179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0" y="0"/>
                </a:moveTo>
                <a:lnTo>
                  <a:pt x="19846624" y="0"/>
                </a:lnTo>
                <a:lnTo>
                  <a:pt x="19846624" y="4159522"/>
                </a:lnTo>
                <a:lnTo>
                  <a:pt x="0" y="415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4708856" y="4635801"/>
            <a:ext cx="698170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78185" y="1820828"/>
            <a:ext cx="11305672" cy="8239177"/>
            <a:chOff x="0" y="0"/>
            <a:chExt cx="2977625" cy="21699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7625" cy="2169989"/>
            </a:xfrm>
            <a:custGeom>
              <a:avLst/>
              <a:gdLst/>
              <a:ahLst/>
              <a:cxnLst/>
              <a:rect r="r" b="b" t="t" l="l"/>
              <a:pathLst>
                <a:path h="2169989" w="2977625">
                  <a:moveTo>
                    <a:pt x="34924" y="0"/>
                  </a:moveTo>
                  <a:lnTo>
                    <a:pt x="2942702" y="0"/>
                  </a:lnTo>
                  <a:cubicBezTo>
                    <a:pt x="2961990" y="0"/>
                    <a:pt x="2977625" y="15636"/>
                    <a:pt x="2977625" y="34924"/>
                  </a:cubicBezTo>
                  <a:lnTo>
                    <a:pt x="2977625" y="2135065"/>
                  </a:lnTo>
                  <a:cubicBezTo>
                    <a:pt x="2977625" y="2154353"/>
                    <a:pt x="2961990" y="2169989"/>
                    <a:pt x="2942702" y="2169989"/>
                  </a:cubicBezTo>
                  <a:lnTo>
                    <a:pt x="34924" y="2169989"/>
                  </a:lnTo>
                  <a:cubicBezTo>
                    <a:pt x="15636" y="2169989"/>
                    <a:pt x="0" y="2154353"/>
                    <a:pt x="0" y="2135065"/>
                  </a:cubicBezTo>
                  <a:lnTo>
                    <a:pt x="0" y="34924"/>
                  </a:lnTo>
                  <a:cubicBezTo>
                    <a:pt x="0" y="15636"/>
                    <a:pt x="15636" y="0"/>
                    <a:pt x="349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77625" cy="2208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201820" y="3815772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3" y="0"/>
                </a:lnTo>
                <a:lnTo>
                  <a:pt x="379233" y="379234"/>
                </a:lnTo>
                <a:lnTo>
                  <a:pt x="0" y="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74986" y="4284709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4" y="0"/>
                </a:lnTo>
                <a:lnTo>
                  <a:pt x="226834" y="226834"/>
                </a:lnTo>
                <a:lnTo>
                  <a:pt x="0" y="226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28386" y="2785623"/>
            <a:ext cx="5483389" cy="114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8"/>
              </a:lnSpc>
            </a:pPr>
            <a:r>
              <a:rPr lang="en-US" sz="6649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real -world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8386" y="3683301"/>
            <a:ext cx="505910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92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USE CASES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05</a:t>
            </a:r>
          </a:p>
        </p:txBody>
      </p:sp>
      <p:sp>
        <p:nvSpPr>
          <p:cNvPr name="AutoShape 16" id="16"/>
          <p:cNvSpPr/>
          <p:nvPr/>
        </p:nvSpPr>
        <p:spPr>
          <a:xfrm flipH="true" flipV="true">
            <a:off x="1278429" y="2142680"/>
            <a:ext cx="14218" cy="7287231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91036" y="9228300"/>
            <a:ext cx="403223" cy="403223"/>
          </a:xfrm>
          <a:custGeom>
            <a:avLst/>
            <a:gdLst/>
            <a:ahLst/>
            <a:cxnLst/>
            <a:rect r="r" b="b" t="t" l="l"/>
            <a:pathLst>
              <a:path h="403223" w="403223">
                <a:moveTo>
                  <a:pt x="0" y="0"/>
                </a:moveTo>
                <a:lnTo>
                  <a:pt x="403222" y="0"/>
                </a:lnTo>
                <a:lnTo>
                  <a:pt x="403222" y="403223"/>
                </a:lnTo>
                <a:lnTo>
                  <a:pt x="0" y="40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1036" y="2014293"/>
            <a:ext cx="403223" cy="403223"/>
          </a:xfrm>
          <a:custGeom>
            <a:avLst/>
            <a:gdLst/>
            <a:ahLst/>
            <a:cxnLst/>
            <a:rect r="r" b="b" t="t" l="l"/>
            <a:pathLst>
              <a:path h="403223" w="403223">
                <a:moveTo>
                  <a:pt x="0" y="0"/>
                </a:moveTo>
                <a:lnTo>
                  <a:pt x="403222" y="0"/>
                </a:lnTo>
                <a:lnTo>
                  <a:pt x="403222" y="403222"/>
                </a:lnTo>
                <a:lnTo>
                  <a:pt x="0" y="403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59596" y="9429911"/>
            <a:ext cx="403223" cy="403223"/>
          </a:xfrm>
          <a:custGeom>
            <a:avLst/>
            <a:gdLst/>
            <a:ahLst/>
            <a:cxnLst/>
            <a:rect r="r" b="b" t="t" l="l"/>
            <a:pathLst>
              <a:path h="403223" w="403223">
                <a:moveTo>
                  <a:pt x="0" y="0"/>
                </a:moveTo>
                <a:lnTo>
                  <a:pt x="403222" y="0"/>
                </a:lnTo>
                <a:lnTo>
                  <a:pt x="403222" y="403223"/>
                </a:lnTo>
                <a:lnTo>
                  <a:pt x="0" y="40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412871" y="5107230"/>
            <a:ext cx="496672" cy="496672"/>
          </a:xfrm>
          <a:custGeom>
            <a:avLst/>
            <a:gdLst/>
            <a:ahLst/>
            <a:cxnLst/>
            <a:rect r="r" b="b" t="t" l="l"/>
            <a:pathLst>
              <a:path h="496672" w="496672">
                <a:moveTo>
                  <a:pt x="0" y="0"/>
                </a:moveTo>
                <a:lnTo>
                  <a:pt x="496672" y="0"/>
                </a:lnTo>
                <a:lnTo>
                  <a:pt x="496672" y="496672"/>
                </a:lnTo>
                <a:lnTo>
                  <a:pt x="0" y="496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59596" y="1941069"/>
            <a:ext cx="403223" cy="403223"/>
          </a:xfrm>
          <a:custGeom>
            <a:avLst/>
            <a:gdLst/>
            <a:ahLst/>
            <a:cxnLst/>
            <a:rect r="r" b="b" t="t" l="l"/>
            <a:pathLst>
              <a:path h="403223" w="403223">
                <a:moveTo>
                  <a:pt x="0" y="0"/>
                </a:moveTo>
                <a:lnTo>
                  <a:pt x="403222" y="0"/>
                </a:lnTo>
                <a:lnTo>
                  <a:pt x="403222" y="403223"/>
                </a:lnTo>
                <a:lnTo>
                  <a:pt x="0" y="40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036" y="5402291"/>
            <a:ext cx="403223" cy="403223"/>
          </a:xfrm>
          <a:custGeom>
            <a:avLst/>
            <a:gdLst/>
            <a:ahLst/>
            <a:cxnLst/>
            <a:rect r="r" b="b" t="t" l="l"/>
            <a:pathLst>
              <a:path h="403223" w="403223">
                <a:moveTo>
                  <a:pt x="0" y="0"/>
                </a:moveTo>
                <a:lnTo>
                  <a:pt x="403222" y="0"/>
                </a:lnTo>
                <a:lnTo>
                  <a:pt x="403222" y="403223"/>
                </a:lnTo>
                <a:lnTo>
                  <a:pt x="0" y="40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04960" y="1993144"/>
            <a:ext cx="3913717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08">
                <a:solidFill>
                  <a:srgbClr val="3333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A) ONE INDIAN EXAMPLE: </a:t>
            </a:r>
          </a:p>
          <a:p>
            <a:pPr algn="l">
              <a:lnSpc>
                <a:spcPts val="2520"/>
              </a:lnSpc>
            </a:pPr>
            <a:r>
              <a:rPr lang="en-US" sz="1800" spc="108">
                <a:solidFill>
                  <a:srgbClr val="3333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SMART AGRICULTURE </a:t>
            </a:r>
          </a:p>
          <a:p>
            <a:pPr algn="l">
              <a:lnSpc>
                <a:spcPts val="2520"/>
              </a:lnSpc>
            </a:pPr>
            <a:r>
              <a:rPr lang="en-US" sz="1800" spc="108">
                <a:solidFill>
                  <a:srgbClr val="3333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(ANDHRA PRADESH AGTECH)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8685" y="4322809"/>
            <a:ext cx="5094186" cy="521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1669" spc="10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.</a:t>
            </a:r>
          </a:p>
          <a:p>
            <a:pPr algn="l" marL="324803" indent="-162402" lvl="1">
              <a:lnSpc>
                <a:spcPts val="2106"/>
              </a:lnSpc>
              <a:buFont typeface="Arial"/>
              <a:buChar char="•"/>
            </a:pPr>
            <a:r>
              <a:rPr lang="en-US" sz="1504" spc="9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THE SOLUTION: THE STATE GOVERNMENT PARTNERED WITH MICROSOFT TO DEPLOY AN AI-BASED SOWING APP.</a:t>
            </a:r>
          </a:p>
          <a:p>
            <a:pPr algn="l">
              <a:lnSpc>
                <a:spcPts val="2106"/>
              </a:lnSpc>
            </a:pPr>
          </a:p>
          <a:p>
            <a:pPr algn="l" marL="324803" indent="-162402" lvl="1">
              <a:lnSpc>
                <a:spcPts val="2106"/>
              </a:lnSpc>
              <a:buFont typeface="Arial"/>
              <a:buChar char="•"/>
            </a:pPr>
            <a:r>
              <a:rPr lang="en-US" sz="1504" spc="9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HOW IT WORKS: * GROUND SENSORS MEASURE SOIL MOISTURE AND HEALTH.</a:t>
            </a:r>
          </a:p>
          <a:p>
            <a:pPr algn="l" marL="324803" indent="-162402" lvl="1">
              <a:lnSpc>
                <a:spcPts val="2106"/>
              </a:lnSpc>
              <a:buFont typeface="Arial"/>
              <a:buChar char="•"/>
            </a:pPr>
            <a:r>
              <a:rPr lang="en-US" sz="1504" spc="9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THIS DATA IS COMBINED WITH SATELLITE IMAGERY AND HISTORICAL WEATHER DATA IN THE CLOUD.</a:t>
            </a:r>
          </a:p>
          <a:p>
            <a:pPr algn="l" marL="324803" indent="-162402" lvl="1">
              <a:lnSpc>
                <a:spcPts val="2106"/>
              </a:lnSpc>
              <a:buFont typeface="Arial"/>
              <a:buChar char="•"/>
            </a:pPr>
            <a:r>
              <a:rPr lang="en-US" sz="1504" spc="9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FARMERS RECEIVE SIMPLE SMS ALERTS IN THEIR LOCAL LANGUAGE TELLING THEM THE OPTIMAL TIME TO SOW SEEDS.</a:t>
            </a:r>
          </a:p>
          <a:p>
            <a:pPr algn="l">
              <a:lnSpc>
                <a:spcPts val="2106"/>
              </a:lnSpc>
            </a:pPr>
          </a:p>
          <a:p>
            <a:pPr algn="l" marL="324803" indent="-162402" lvl="1">
              <a:lnSpc>
                <a:spcPts val="2106"/>
              </a:lnSpc>
              <a:buFont typeface="Arial"/>
              <a:buChar char="•"/>
            </a:pPr>
            <a:r>
              <a:rPr lang="en-US" sz="1504" spc="90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IMPACT: THIS LED TO A 30% INCREASE IN CROP YIELDS IN PILOT VILLAGES WITHOUT ADDING SIGNIFICANT CAPITAL COSTS FOR THE FARMERS.</a:t>
            </a:r>
          </a:p>
          <a:p>
            <a:pPr algn="l" marL="202798" indent="-101399" lvl="1">
              <a:lnSpc>
                <a:spcPts val="1315"/>
              </a:lnSpc>
              <a:buFont typeface="Arial"/>
              <a:buChar char="•"/>
            </a:pPr>
          </a:p>
          <a:p>
            <a:pPr algn="l">
              <a:lnSpc>
                <a:spcPts val="2106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043793" y="2069344"/>
            <a:ext cx="446604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08">
                <a:solidFill>
                  <a:srgbClr val="33333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B) ONE GLOBAL EXAMPLE: INDUSTRIAL IOT (ROLLS-ROYCE "POWER BY THE HOUR")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4258" y="3278825"/>
            <a:ext cx="4665825" cy="122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549" spc="92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THE PROBLEM: FARMERS IN DROUGHT-PRONE REGIONS OF ANDHRA PRADESH FACED UNPREDICTABLE WEATHER AND CROP FAILURES.</a:t>
            </a:r>
          </a:p>
          <a:p>
            <a:pPr algn="l">
              <a:lnSpc>
                <a:spcPts val="1154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943903" y="3188557"/>
            <a:ext cx="4665825" cy="122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549" spc="92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THE PROBLEM: FARMERS IN DROUGHT-PRONE REGIONS OF ANDHRA PRADESH FACED UNPREDICTABLE WEATHER AND CROP FAILURES.</a:t>
            </a:r>
          </a:p>
          <a:p>
            <a:pPr algn="l">
              <a:lnSpc>
                <a:spcPts val="115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698594" y="4295722"/>
            <a:ext cx="4811243" cy="590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24" indent="-174362" lvl="1">
              <a:lnSpc>
                <a:spcPts val="2261"/>
              </a:lnSpc>
              <a:buFont typeface="Arial"/>
              <a:buChar char="•"/>
            </a:pPr>
            <a:r>
              <a:rPr lang="en-US" sz="1615" spc="9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THE SOLUTION: THE STATE GOVERNMENT PARTNERED WITH MICROSOFT TO DEPLOY AN AI-BASED SOWING APP.</a:t>
            </a:r>
          </a:p>
          <a:p>
            <a:pPr algn="l" marL="348724" indent="-174362" lvl="1">
              <a:lnSpc>
                <a:spcPts val="2261"/>
              </a:lnSpc>
              <a:buFont typeface="Arial"/>
              <a:buChar char="•"/>
            </a:pPr>
            <a:r>
              <a:rPr lang="en-US" sz="1615" spc="9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How it Works: * Ground sensors measure soil moisture and health.</a:t>
            </a:r>
          </a:p>
          <a:p>
            <a:pPr algn="l" marL="697449" indent="-232483" lvl="2">
              <a:lnSpc>
                <a:spcPts val="2261"/>
              </a:lnSpc>
              <a:buFont typeface="Arial"/>
              <a:buChar char="⚬"/>
            </a:pPr>
            <a:r>
              <a:rPr lang="en-US" sz="1615" spc="9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This data is combined with satellite imagery and historical weather data in the cloud.</a:t>
            </a:r>
          </a:p>
          <a:p>
            <a:pPr algn="l" marL="697449" indent="-232483" lvl="2">
              <a:lnSpc>
                <a:spcPts val="2261"/>
              </a:lnSpc>
              <a:buFont typeface="Arial"/>
              <a:buChar char="⚬"/>
            </a:pPr>
            <a:r>
              <a:rPr lang="en-US" sz="1615" spc="9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Farmers receive simple SMS alerts in their local language telling them the optimal time to sow seeds.</a:t>
            </a:r>
          </a:p>
          <a:p>
            <a:pPr algn="l" marL="348724" indent="-174362" lvl="1">
              <a:lnSpc>
                <a:spcPts val="2261"/>
              </a:lnSpc>
              <a:buFont typeface="Arial"/>
              <a:buChar char="•"/>
            </a:pPr>
            <a:r>
              <a:rPr lang="en-US" sz="1615" spc="9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Impact: This led to a 30% increase in crop yields in pilot villages without adding significant capital costs for the farmers.</a:t>
            </a:r>
          </a:p>
          <a:p>
            <a:pPr algn="l">
              <a:lnSpc>
                <a:spcPts val="2261"/>
              </a:lnSpc>
            </a:pPr>
          </a:p>
          <a:p>
            <a:pPr algn="l">
              <a:lnSpc>
                <a:spcPts val="2037"/>
              </a:lnSpc>
            </a:pPr>
          </a:p>
        </p:txBody>
      </p:sp>
      <p:sp>
        <p:nvSpPr>
          <p:cNvPr name="AutoShape 29" id="29"/>
          <p:cNvSpPr/>
          <p:nvPr/>
        </p:nvSpPr>
        <p:spPr>
          <a:xfrm flipV="true">
            <a:off x="6642157" y="2097919"/>
            <a:ext cx="19050" cy="7533604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97904" y="2215904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20785675" y="0"/>
                </a:moveTo>
                <a:lnTo>
                  <a:pt x="0" y="0"/>
                </a:lnTo>
                <a:lnTo>
                  <a:pt x="0" y="9405518"/>
                </a:lnTo>
                <a:lnTo>
                  <a:pt x="20785675" y="9405518"/>
                </a:lnTo>
                <a:lnTo>
                  <a:pt x="20785675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48151" y="6265954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19846624" y="0"/>
                </a:moveTo>
                <a:lnTo>
                  <a:pt x="0" y="0"/>
                </a:lnTo>
                <a:lnTo>
                  <a:pt x="0" y="4159522"/>
                </a:lnTo>
                <a:lnTo>
                  <a:pt x="19846624" y="4159522"/>
                </a:lnTo>
                <a:lnTo>
                  <a:pt x="19846624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8145350" y="3571808"/>
            <a:ext cx="698170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808613" y="1746967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4" y="0"/>
                </a:lnTo>
                <a:lnTo>
                  <a:pt x="379234" y="379234"/>
                </a:lnTo>
                <a:lnTo>
                  <a:pt x="0" y="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81779" y="2215904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4" y="0"/>
                </a:lnTo>
                <a:lnTo>
                  <a:pt x="226834" y="226834"/>
                </a:lnTo>
                <a:lnTo>
                  <a:pt x="0" y="226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81" y="3186651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6604" y="3768665"/>
            <a:ext cx="8406916" cy="5939593"/>
            <a:chOff x="0" y="0"/>
            <a:chExt cx="2214167" cy="15643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4167" cy="1564337"/>
            </a:xfrm>
            <a:custGeom>
              <a:avLst/>
              <a:gdLst/>
              <a:ahLst/>
              <a:cxnLst/>
              <a:rect r="r" b="b" t="t" l="l"/>
              <a:pathLst>
                <a:path h="1564337" w="2214167">
                  <a:moveTo>
                    <a:pt x="46966" y="0"/>
                  </a:moveTo>
                  <a:lnTo>
                    <a:pt x="2167201" y="0"/>
                  </a:lnTo>
                  <a:cubicBezTo>
                    <a:pt x="2193140" y="0"/>
                    <a:pt x="2214167" y="21027"/>
                    <a:pt x="2214167" y="46966"/>
                  </a:cubicBezTo>
                  <a:lnTo>
                    <a:pt x="2214167" y="1517371"/>
                  </a:lnTo>
                  <a:cubicBezTo>
                    <a:pt x="2214167" y="1543310"/>
                    <a:pt x="2193140" y="1564337"/>
                    <a:pt x="2167201" y="1564337"/>
                  </a:cubicBezTo>
                  <a:lnTo>
                    <a:pt x="46966" y="1564337"/>
                  </a:lnTo>
                  <a:cubicBezTo>
                    <a:pt x="21027" y="1564337"/>
                    <a:pt x="0" y="1543310"/>
                    <a:pt x="0" y="1517371"/>
                  </a:cubicBezTo>
                  <a:lnTo>
                    <a:pt x="0" y="46966"/>
                  </a:lnTo>
                  <a:cubicBezTo>
                    <a:pt x="0" y="21027"/>
                    <a:pt x="21027" y="0"/>
                    <a:pt x="469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7500"/>
                  </a:srgbClr>
                </a:gs>
                <a:gs pos="100000">
                  <a:srgbClr val="E8E3DC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4167" cy="160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3768665"/>
            <a:ext cx="8457002" cy="5939593"/>
            <a:chOff x="0" y="0"/>
            <a:chExt cx="2227358" cy="1564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27358" cy="1564337"/>
            </a:xfrm>
            <a:custGeom>
              <a:avLst/>
              <a:gdLst/>
              <a:ahLst/>
              <a:cxnLst/>
              <a:rect r="r" b="b" t="t" l="l"/>
              <a:pathLst>
                <a:path h="1564337" w="2227358">
                  <a:moveTo>
                    <a:pt x="46688" y="0"/>
                  </a:moveTo>
                  <a:lnTo>
                    <a:pt x="2180671" y="0"/>
                  </a:lnTo>
                  <a:cubicBezTo>
                    <a:pt x="2193053" y="0"/>
                    <a:pt x="2204928" y="4919"/>
                    <a:pt x="2213684" y="13675"/>
                  </a:cubicBezTo>
                  <a:cubicBezTo>
                    <a:pt x="2222440" y="22430"/>
                    <a:pt x="2227358" y="34305"/>
                    <a:pt x="2227358" y="46688"/>
                  </a:cubicBezTo>
                  <a:lnTo>
                    <a:pt x="2227358" y="1517650"/>
                  </a:lnTo>
                  <a:cubicBezTo>
                    <a:pt x="2227358" y="1530032"/>
                    <a:pt x="2222440" y="1541907"/>
                    <a:pt x="2213684" y="1550663"/>
                  </a:cubicBezTo>
                  <a:cubicBezTo>
                    <a:pt x="2204928" y="1559418"/>
                    <a:pt x="2193053" y="1564337"/>
                    <a:pt x="2180671" y="1564337"/>
                  </a:cubicBezTo>
                  <a:lnTo>
                    <a:pt x="46688" y="1564337"/>
                  </a:lnTo>
                  <a:cubicBezTo>
                    <a:pt x="34305" y="1564337"/>
                    <a:pt x="22430" y="1559418"/>
                    <a:pt x="13675" y="1550663"/>
                  </a:cubicBezTo>
                  <a:cubicBezTo>
                    <a:pt x="4919" y="1541907"/>
                    <a:pt x="0" y="1530032"/>
                    <a:pt x="0" y="1517650"/>
                  </a:cubicBezTo>
                  <a:lnTo>
                    <a:pt x="0" y="46688"/>
                  </a:lnTo>
                  <a:cubicBezTo>
                    <a:pt x="0" y="34305"/>
                    <a:pt x="4919" y="22430"/>
                    <a:pt x="13675" y="13675"/>
                  </a:cubicBezTo>
                  <a:cubicBezTo>
                    <a:pt x="22430" y="4919"/>
                    <a:pt x="34305" y="0"/>
                    <a:pt x="466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7500"/>
                  </a:srgbClr>
                </a:gs>
                <a:gs pos="100000">
                  <a:srgbClr val="E8E3DC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27358" cy="160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26299" y="1156863"/>
            <a:ext cx="72470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career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12682" y="2040476"/>
            <a:ext cx="55635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92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 OPPORTUNITIES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79500" y="2892365"/>
            <a:ext cx="1081904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The IoT market is projected to grow exponentially, creating demand for specialized roles.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61601" y="4632993"/>
            <a:ext cx="7538197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IoT Solutions Architect: Designs the overall end-to-end system, deciding which hardware, protocols, and cloud services to use. (High Seniority)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Embedded Systems Engineer: Focuses on the device side—writing firmware (C/C++) that runs on microcontrollers.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IoT Network Engineer: Specializes in connectivity, ensuring devices stay connected via 5G, LoRaWAN, or Wi-Fi in difficult environments.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IoT Data Scientist: Analyzes the massive streams of time-series data coming from sensors to find patterns.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IoT Security Specialist: Critical role involved in securing devices that are notoriously vulnerable to hacking.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670067" y="4656476"/>
            <a:ext cx="7300579" cy="484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713" indent="-290857" lvl="1">
              <a:lnSpc>
                <a:spcPts val="3556"/>
              </a:lnSpc>
              <a:buFont typeface="Arial"/>
              <a:buChar char="•"/>
            </a:pPr>
            <a:r>
              <a:rPr lang="en-US" sz="269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Smart Manufacturing (Industry 4.0): Highest demand for engineers who can connect legacy factory machines to the cloud.</a:t>
            </a:r>
          </a:p>
          <a:p>
            <a:pPr algn="l" marL="581713" indent="-290857" lvl="1">
              <a:lnSpc>
                <a:spcPts val="3556"/>
              </a:lnSpc>
              <a:buFont typeface="Arial"/>
              <a:buChar char="•"/>
            </a:pPr>
            <a:r>
              <a:rPr lang="en-US" sz="269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Healthcare (IoMT): Remote patient monitoring devices are surging in popularity.</a:t>
            </a:r>
          </a:p>
          <a:p>
            <a:pPr algn="l" marL="581713" indent="-290857" lvl="1">
              <a:lnSpc>
                <a:spcPts val="3556"/>
              </a:lnSpc>
              <a:buFont typeface="Arial"/>
              <a:buChar char="•"/>
            </a:pPr>
            <a:r>
              <a:rPr lang="en-US" sz="269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Smart Cities: Governments are hiring for traffic management, waste management, and energy grid modernization.</a:t>
            </a:r>
          </a:p>
          <a:p>
            <a:pPr algn="l" marL="581713" indent="-290857" lvl="1">
              <a:lnSpc>
                <a:spcPts val="3556"/>
              </a:lnSpc>
              <a:buFont typeface="Arial"/>
              <a:buChar char="•"/>
            </a:pPr>
            <a:r>
              <a:rPr lang="en-US" sz="2694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Automotive: Connected cars and EV charging infrastructure.</a:t>
            </a:r>
          </a:p>
          <a:p>
            <a:pPr algn="l">
              <a:lnSpc>
                <a:spcPts val="3556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61345" y="3934020"/>
            <a:ext cx="7196291" cy="14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 spc="17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1. POSSIBLE JOB ROLES</a:t>
            </a:r>
          </a:p>
          <a:p>
            <a:pPr algn="ctr">
              <a:lnSpc>
                <a:spcPts val="3797"/>
              </a:lnSpc>
            </a:pPr>
          </a:p>
          <a:p>
            <a:pPr algn="ctr">
              <a:lnSpc>
                <a:spcPts val="379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74355" y="3997265"/>
            <a:ext cx="7196291" cy="93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 spc="176">
                <a:solidFill>
                  <a:srgbClr val="333333"/>
                </a:solidFill>
                <a:latin typeface="Fredoka"/>
                <a:ea typeface="Fredoka"/>
                <a:cs typeface="Fredoka"/>
                <a:sym typeface="Fredoka"/>
              </a:rPr>
              <a:t>2. INDUSTRY DEMAND</a:t>
            </a:r>
          </a:p>
          <a:p>
            <a:pPr algn="ctr">
              <a:lnSpc>
                <a:spcPts val="379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97904" y="2215904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20785675" y="0"/>
                </a:moveTo>
                <a:lnTo>
                  <a:pt x="0" y="0"/>
                </a:lnTo>
                <a:lnTo>
                  <a:pt x="0" y="9405518"/>
                </a:lnTo>
                <a:lnTo>
                  <a:pt x="20785675" y="9405518"/>
                </a:lnTo>
                <a:lnTo>
                  <a:pt x="20785675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9312" y="6288921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19846624" y="0"/>
                </a:moveTo>
                <a:lnTo>
                  <a:pt x="0" y="0"/>
                </a:lnTo>
                <a:lnTo>
                  <a:pt x="0" y="4159522"/>
                </a:lnTo>
                <a:lnTo>
                  <a:pt x="19846624" y="4159522"/>
                </a:lnTo>
                <a:lnTo>
                  <a:pt x="19846624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1590" y="3934755"/>
            <a:ext cx="16710756" cy="3424634"/>
            <a:chOff x="0" y="0"/>
            <a:chExt cx="4401187" cy="9019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1187" cy="901961"/>
            </a:xfrm>
            <a:custGeom>
              <a:avLst/>
              <a:gdLst/>
              <a:ahLst/>
              <a:cxnLst/>
              <a:rect r="r" b="b" t="t" l="l"/>
              <a:pathLst>
                <a:path h="901961" w="4401187">
                  <a:moveTo>
                    <a:pt x="23628" y="0"/>
                  </a:moveTo>
                  <a:lnTo>
                    <a:pt x="4377559" y="0"/>
                  </a:lnTo>
                  <a:cubicBezTo>
                    <a:pt x="4390608" y="0"/>
                    <a:pt x="4401187" y="10579"/>
                    <a:pt x="4401187" y="23628"/>
                  </a:cubicBezTo>
                  <a:lnTo>
                    <a:pt x="4401187" y="878334"/>
                  </a:lnTo>
                  <a:cubicBezTo>
                    <a:pt x="4401187" y="891383"/>
                    <a:pt x="4390608" y="901961"/>
                    <a:pt x="4377559" y="901961"/>
                  </a:cubicBezTo>
                  <a:lnTo>
                    <a:pt x="23628" y="901961"/>
                  </a:lnTo>
                  <a:cubicBezTo>
                    <a:pt x="10579" y="901961"/>
                    <a:pt x="0" y="891383"/>
                    <a:pt x="0" y="878334"/>
                  </a:cubicBezTo>
                  <a:lnTo>
                    <a:pt x="0" y="23628"/>
                  </a:lnTo>
                  <a:cubicBezTo>
                    <a:pt x="0" y="10579"/>
                    <a:pt x="10579" y="0"/>
                    <a:pt x="236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01187" cy="940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8623258" y="3620710"/>
            <a:ext cx="698170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808613" y="1746967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4" y="0"/>
                </a:lnTo>
                <a:lnTo>
                  <a:pt x="379234" y="379234"/>
                </a:lnTo>
                <a:lnTo>
                  <a:pt x="0" y="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81779" y="2215904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4" y="0"/>
                </a:lnTo>
                <a:lnTo>
                  <a:pt x="226834" y="226834"/>
                </a:lnTo>
                <a:lnTo>
                  <a:pt x="0" y="226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81" y="3186651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7" y="0"/>
                </a:lnTo>
                <a:lnTo>
                  <a:pt x="2071467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381294" y="4701983"/>
            <a:ext cx="15525412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946577" y="4430055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0549" y="4430055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83758" y="4408708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99" y="1491201"/>
            <a:ext cx="72470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required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71399" y="2601255"/>
            <a:ext cx="684302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92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 SKILLS CHECKLIST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549" y="5376608"/>
            <a:ext cx="337561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C/C++ (Firmware), </a:t>
            </a:r>
          </a:p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Python (Data/Scripting), Node.js (Backend)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76691" y="4926285"/>
            <a:ext cx="375400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49">
                <a:solidFill>
                  <a:srgbClr val="333333"/>
                </a:solidFill>
                <a:latin typeface="Lilita One"/>
                <a:ea typeface="Lilita One"/>
                <a:cs typeface="Lilita One"/>
                <a:sym typeface="Lilita One"/>
              </a:rPr>
              <a:t>PROGRAMMING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530699" y="5460246"/>
            <a:ext cx="337561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Basics of electronics,</a:t>
            </a:r>
          </a:p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 GPIO pins, soldering, reading datasheets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095952" y="5357558"/>
            <a:ext cx="337561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Experience with AWS or Azure specific IoT services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134012" y="4951158"/>
            <a:ext cx="24564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49">
                <a:solidFill>
                  <a:srgbClr val="333333"/>
                </a:solidFill>
                <a:latin typeface="Lilita One"/>
                <a:ea typeface="Lilita One"/>
                <a:cs typeface="Lilita One"/>
                <a:sym typeface="Lilita One"/>
              </a:rPr>
              <a:t>HARDWARE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351656" y="5351735"/>
            <a:ext cx="337561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Understanding TCP/IP, MQTT, API structures (REST/GraphQL)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623258" y="4856996"/>
            <a:ext cx="24564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49">
                <a:solidFill>
                  <a:srgbClr val="333333"/>
                </a:solidFill>
                <a:latin typeface="Lilita One"/>
                <a:ea typeface="Lilita One"/>
                <a:cs typeface="Lilita One"/>
                <a:sym typeface="Lilita One"/>
              </a:rPr>
              <a:t>CLOUD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4793942" y="5460246"/>
            <a:ext cx="255284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Encryption (SSL/TLS), Device Identity Management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2767534" y="4454928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1695196" y="4951158"/>
            <a:ext cx="24564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49">
                <a:solidFill>
                  <a:srgbClr val="333333"/>
                </a:solidFill>
                <a:latin typeface="Lilita One"/>
                <a:ea typeface="Lilita One"/>
                <a:cs typeface="Lilita One"/>
                <a:sym typeface="Lilita One"/>
              </a:rPr>
              <a:t>NETWORKING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495926" y="4454928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1362476" y="4726855"/>
            <a:ext cx="15525412" cy="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14946342" y="4904938"/>
            <a:ext cx="24564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49">
                <a:solidFill>
                  <a:srgbClr val="333333"/>
                </a:solidFill>
                <a:latin typeface="Lilita One"/>
                <a:ea typeface="Lilita One"/>
                <a:cs typeface="Lilita One"/>
                <a:sym typeface="Lilita One"/>
              </a:rPr>
              <a:t>SECURITY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97904" y="2215904"/>
            <a:ext cx="20785675" cy="9405518"/>
          </a:xfrm>
          <a:custGeom>
            <a:avLst/>
            <a:gdLst/>
            <a:ahLst/>
            <a:cxnLst/>
            <a:rect r="r" b="b" t="t" l="l"/>
            <a:pathLst>
              <a:path h="9405518" w="20785675">
                <a:moveTo>
                  <a:pt x="20785675" y="0"/>
                </a:moveTo>
                <a:lnTo>
                  <a:pt x="0" y="0"/>
                </a:lnTo>
                <a:lnTo>
                  <a:pt x="0" y="9405518"/>
                </a:lnTo>
                <a:lnTo>
                  <a:pt x="20785675" y="9405518"/>
                </a:lnTo>
                <a:lnTo>
                  <a:pt x="20785675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48151" y="6265954"/>
            <a:ext cx="19846624" cy="4159522"/>
          </a:xfrm>
          <a:custGeom>
            <a:avLst/>
            <a:gdLst/>
            <a:ahLst/>
            <a:cxnLst/>
            <a:rect r="r" b="b" t="t" l="l"/>
            <a:pathLst>
              <a:path h="4159522" w="19846624">
                <a:moveTo>
                  <a:pt x="19846624" y="0"/>
                </a:moveTo>
                <a:lnTo>
                  <a:pt x="0" y="0"/>
                </a:lnTo>
                <a:lnTo>
                  <a:pt x="0" y="4159522"/>
                </a:lnTo>
                <a:lnTo>
                  <a:pt x="19846624" y="4159522"/>
                </a:lnTo>
                <a:lnTo>
                  <a:pt x="19846624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81" y="914400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678" y="789918"/>
            <a:ext cx="16230600" cy="19050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026308" y="1854688"/>
            <a:ext cx="11861204" cy="5911997"/>
            <a:chOff x="0" y="0"/>
            <a:chExt cx="3123939" cy="15570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23939" cy="1557069"/>
            </a:xfrm>
            <a:custGeom>
              <a:avLst/>
              <a:gdLst/>
              <a:ahLst/>
              <a:cxnLst/>
              <a:rect r="r" b="b" t="t" l="l"/>
              <a:pathLst>
                <a:path h="1557069" w="3123939">
                  <a:moveTo>
                    <a:pt x="33288" y="0"/>
                  </a:moveTo>
                  <a:lnTo>
                    <a:pt x="3090650" y="0"/>
                  </a:lnTo>
                  <a:cubicBezTo>
                    <a:pt x="3109035" y="0"/>
                    <a:pt x="3123939" y="14904"/>
                    <a:pt x="3123939" y="33288"/>
                  </a:cubicBezTo>
                  <a:lnTo>
                    <a:pt x="3123939" y="1523781"/>
                  </a:lnTo>
                  <a:cubicBezTo>
                    <a:pt x="3123939" y="1542166"/>
                    <a:pt x="3109035" y="1557069"/>
                    <a:pt x="3090650" y="1557069"/>
                  </a:cubicBezTo>
                  <a:lnTo>
                    <a:pt x="33288" y="1557069"/>
                  </a:lnTo>
                  <a:cubicBezTo>
                    <a:pt x="14904" y="1557069"/>
                    <a:pt x="0" y="1542166"/>
                    <a:pt x="0" y="1523781"/>
                  </a:cubicBezTo>
                  <a:lnTo>
                    <a:pt x="0" y="33288"/>
                  </a:lnTo>
                  <a:cubicBezTo>
                    <a:pt x="0" y="14904"/>
                    <a:pt x="14904" y="0"/>
                    <a:pt x="332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23939" cy="1595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33475" y="2209343"/>
            <a:ext cx="7315200" cy="4056611"/>
          </a:xfrm>
          <a:custGeom>
            <a:avLst/>
            <a:gdLst/>
            <a:ahLst/>
            <a:cxnLst/>
            <a:rect r="r" b="b" t="t" l="l"/>
            <a:pathLst>
              <a:path h="4056611" w="7315200">
                <a:moveTo>
                  <a:pt x="0" y="0"/>
                </a:moveTo>
                <a:lnTo>
                  <a:pt x="7315200" y="0"/>
                </a:lnTo>
                <a:lnTo>
                  <a:pt x="7315200" y="4056611"/>
                </a:lnTo>
                <a:lnTo>
                  <a:pt x="0" y="405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2703" y="5337797"/>
            <a:ext cx="2071467" cy="2071467"/>
          </a:xfrm>
          <a:custGeom>
            <a:avLst/>
            <a:gdLst/>
            <a:ahLst/>
            <a:cxnLst/>
            <a:rect r="r" b="b" t="t" l="l"/>
            <a:pathLst>
              <a:path h="2071467" w="2071467">
                <a:moveTo>
                  <a:pt x="0" y="0"/>
                </a:moveTo>
                <a:lnTo>
                  <a:pt x="2071468" y="0"/>
                </a:lnTo>
                <a:lnTo>
                  <a:pt x="2071468" y="2071468"/>
                </a:lnTo>
                <a:lnTo>
                  <a:pt x="0" y="2071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702" y="2555748"/>
            <a:ext cx="379234" cy="379234"/>
          </a:xfrm>
          <a:custGeom>
            <a:avLst/>
            <a:gdLst/>
            <a:ahLst/>
            <a:cxnLst/>
            <a:rect r="r" b="b" t="t" l="l"/>
            <a:pathLst>
              <a:path h="379234" w="379234">
                <a:moveTo>
                  <a:pt x="0" y="0"/>
                </a:moveTo>
                <a:lnTo>
                  <a:pt x="379234" y="0"/>
                </a:lnTo>
                <a:lnTo>
                  <a:pt x="379234" y="379233"/>
                </a:lnTo>
                <a:lnTo>
                  <a:pt x="0" y="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47936" y="2934981"/>
            <a:ext cx="226834" cy="226834"/>
          </a:xfrm>
          <a:custGeom>
            <a:avLst/>
            <a:gdLst/>
            <a:ahLst/>
            <a:cxnLst/>
            <a:rect r="r" b="b" t="t" l="l"/>
            <a:pathLst>
              <a:path h="226834" w="226834">
                <a:moveTo>
                  <a:pt x="0" y="0"/>
                </a:moveTo>
                <a:lnTo>
                  <a:pt x="226834" y="0"/>
                </a:lnTo>
                <a:lnTo>
                  <a:pt x="226834" y="226834"/>
                </a:lnTo>
                <a:lnTo>
                  <a:pt x="0" y="22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62025"/>
            <a:ext cx="35019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Page 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23423" y="2030989"/>
            <a:ext cx="51438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reference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2646454"/>
            <a:ext cx="7295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92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FURTHER READING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057" y="3275104"/>
            <a:ext cx="5143869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33333"/>
                </a:solidFill>
                <a:latin typeface="Slight"/>
                <a:ea typeface="Slight"/>
                <a:cs typeface="Slight"/>
                <a:sym typeface="Slight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23423" y="3389404"/>
            <a:ext cx="11793054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Journals: IEEE Internet of Things Journal.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Industry Reports: Gartner "Hype Cycle for IoT", McKinsey Global Institute reports on Industry 4.0.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Blogs: Hackster.io (for projects), IoT For All, AWS IoT Blog.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223423" y="5154331"/>
            <a:ext cx="818529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GeeksforGeeks (Top IoT Careers)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India Today (Job Market Analysis)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223423" y="6004858"/>
            <a:ext cx="878787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Scribd (Andhra Pradesh Smart Agriculture)</a:t>
            </a:r>
          </a:p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i-SCOOP (Rolls-Royce &amp; Global Cases)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223423" y="6890088"/>
            <a:ext cx="252917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Hina-Mincho"/>
                <a:ea typeface="Hina-Mincho"/>
                <a:cs typeface="Hina-Mincho"/>
                <a:sym typeface="Hina-Mincho"/>
              </a:rPr>
              <a:t>Wikipedia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DAG5Y0kMDas</dc:identifier>
  <dcterms:modified xsi:type="dcterms:W3CDTF">2011-08-01T06:04:30Z</dcterms:modified>
  <cp:revision>1</cp:revision>
  <dc:title>DOMIAN RESEARCH - INTERNET OF THINGS </dc:title>
</cp:coreProperties>
</file>